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56" r:id="rId2"/>
    <p:sldId id="280" r:id="rId3"/>
    <p:sldId id="281" r:id="rId4"/>
    <p:sldId id="282" r:id="rId5"/>
    <p:sldId id="283" r:id="rId6"/>
    <p:sldId id="284" r:id="rId7"/>
    <p:sldId id="257" r:id="rId8"/>
    <p:sldId id="262" r:id="rId9"/>
    <p:sldId id="278" r:id="rId10"/>
    <p:sldId id="279" r:id="rId11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F4CC1D-A2E0-475C-A51E-67CDF33FA048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21188"/>
            <a:ext cx="5619750" cy="4189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0240B5-C1A4-4C5C-977E-3C83106ADE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02667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0240B5-C1A4-4C5C-977E-3C83106ADE7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49927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0240B5-C1A4-4C5C-977E-3C83106ADE7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62025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4C21-C2CB-4F9D-844A-A3AB8EECAAE6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6E86-5059-4484-A71B-FEBBFCEE49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4C21-C2CB-4F9D-844A-A3AB8EECAAE6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6E86-5059-4484-A71B-FEBBFCEE4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4C21-C2CB-4F9D-844A-A3AB8EECAAE6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6E86-5059-4484-A71B-FEBBFCEE4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4C21-C2CB-4F9D-844A-A3AB8EECAAE6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6E86-5059-4484-A71B-FEBBFCEE4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4C21-C2CB-4F9D-844A-A3AB8EECAAE6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0C56E86-5059-4484-A71B-FEBBFCEE4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4C21-C2CB-4F9D-844A-A3AB8EECAAE6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6E86-5059-4484-A71B-FEBBFCEE4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4C21-C2CB-4F9D-844A-A3AB8EECAAE6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6E86-5059-4484-A71B-FEBBFCEE4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4C21-C2CB-4F9D-844A-A3AB8EECAAE6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6E86-5059-4484-A71B-FEBBFCEE4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4C21-C2CB-4F9D-844A-A3AB8EECAAE6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6E86-5059-4484-A71B-FEBBFCEE4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4C21-C2CB-4F9D-844A-A3AB8EECAAE6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6E86-5059-4484-A71B-FEBBFCEE4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4C21-C2CB-4F9D-844A-A3AB8EECAAE6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6E86-5059-4484-A71B-FEBBFCEE4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FBA4C21-C2CB-4F9D-844A-A3AB8EECAAE6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0C56E86-5059-4484-A71B-FEBBFCEE4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Special Note for</a:t>
            </a:r>
            <a:br>
              <a:rPr lang="en-US" dirty="0" smtClean="0"/>
            </a:br>
            <a:r>
              <a:rPr lang="en-US" dirty="0" smtClean="0"/>
              <a:t>Railroad flagging</a:t>
            </a:r>
            <a:br>
              <a:rPr lang="en-US" dirty="0" smtClean="0"/>
            </a:br>
            <a:r>
              <a:rPr lang="en-US" dirty="0" smtClean="0"/>
              <a:t>“A+B” Bidding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2014 Section Engineer’s Meeting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Suggestions/Comments/Questions</a:t>
            </a:r>
          </a:p>
          <a:p>
            <a:pPr lvl="1"/>
            <a:r>
              <a:rPr lang="en-US" dirty="0" smtClean="0"/>
              <a:t>Still finalizing note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9893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RR Flagging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743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Paid by the Contractor</a:t>
            </a:r>
          </a:p>
          <a:p>
            <a:pPr lvl="1"/>
            <a:r>
              <a:rPr lang="en-US" dirty="0" smtClean="0"/>
              <a:t>Buried in the Construction costs</a:t>
            </a:r>
          </a:p>
          <a:p>
            <a:r>
              <a:rPr lang="en-US" dirty="0" smtClean="0"/>
              <a:t>RR’s had no agreement with Contractor</a:t>
            </a:r>
          </a:p>
          <a:p>
            <a:pPr lvl="1"/>
            <a:r>
              <a:rPr lang="en-US" dirty="0" smtClean="0"/>
              <a:t>Disputes were difficult</a:t>
            </a:r>
          </a:p>
          <a:p>
            <a:r>
              <a:rPr lang="en-US" dirty="0" smtClean="0"/>
              <a:t>Norfolk Southern has been an exception</a:t>
            </a:r>
          </a:p>
          <a:p>
            <a:pPr lvl="1"/>
            <a:r>
              <a:rPr lang="en-US" dirty="0" smtClean="0"/>
              <a:t>We’ve always paid them directly</a:t>
            </a:r>
          </a:p>
          <a:p>
            <a:r>
              <a:rPr lang="en-US" dirty="0" smtClean="0"/>
              <a:t>RR’s asked that we pay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KYTC now pays for Flagging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Shifted costs from Construction to Utilities</a:t>
            </a:r>
          </a:p>
          <a:p>
            <a:r>
              <a:rPr lang="en-US" dirty="0" smtClean="0"/>
              <a:t>Flagging bills paid by District Utilities Agent</a:t>
            </a:r>
          </a:p>
          <a:p>
            <a:r>
              <a:rPr lang="en-US" dirty="0" smtClean="0"/>
              <a:t>Contractor’s Acceptance Form</a:t>
            </a:r>
          </a:p>
          <a:p>
            <a:r>
              <a:rPr lang="en-US" dirty="0" smtClean="0"/>
              <a:t>Potential issues</a:t>
            </a:r>
          </a:p>
          <a:p>
            <a:pPr lvl="1"/>
            <a:r>
              <a:rPr lang="en-US" dirty="0" smtClean="0"/>
              <a:t>KYTC estimates flagging days</a:t>
            </a:r>
          </a:p>
          <a:p>
            <a:pPr lvl="1"/>
            <a:r>
              <a:rPr lang="en-US" dirty="0" smtClean="0"/>
              <a:t>Blank Check</a:t>
            </a:r>
          </a:p>
          <a:p>
            <a:pPr lvl="2"/>
            <a:r>
              <a:rPr lang="en-US" dirty="0" smtClean="0"/>
              <a:t>Could run up costs quickly</a:t>
            </a:r>
          </a:p>
          <a:p>
            <a:pPr lvl="2"/>
            <a:r>
              <a:rPr lang="en-US" dirty="0" smtClean="0"/>
              <a:t>No incentive to maximize flagging efficiency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District 1</a:t>
            </a:r>
          </a:p>
          <a:p>
            <a:pPr lvl="1"/>
            <a:r>
              <a:rPr lang="en-US" dirty="0" smtClean="0"/>
              <a:t>Flagging estimate very low</a:t>
            </a:r>
          </a:p>
          <a:p>
            <a:pPr lvl="2"/>
            <a:r>
              <a:rPr lang="en-US" dirty="0" smtClean="0"/>
              <a:t>Change orders ($76,950.00; $67,200.00)</a:t>
            </a:r>
          </a:p>
          <a:p>
            <a:pPr lvl="1"/>
            <a:r>
              <a:rPr lang="en-US" dirty="0" smtClean="0"/>
              <a:t>Contractor reportedly said he would have been more selective if he was paying</a:t>
            </a:r>
          </a:p>
          <a:p>
            <a:r>
              <a:rPr lang="en-US" dirty="0" smtClean="0"/>
              <a:t>District 6</a:t>
            </a:r>
          </a:p>
          <a:p>
            <a:pPr lvl="1"/>
            <a:r>
              <a:rPr lang="en-US" dirty="0" smtClean="0"/>
              <a:t>Hints of problems</a:t>
            </a:r>
          </a:p>
          <a:p>
            <a:pPr lvl="2"/>
            <a:r>
              <a:rPr lang="en-US" dirty="0" smtClean="0"/>
              <a:t>Multiple projects including different RR’s</a:t>
            </a:r>
          </a:p>
          <a:p>
            <a:pPr lvl="3"/>
            <a:r>
              <a:rPr lang="en-US" dirty="0" smtClean="0"/>
              <a:t>Change Orders, questions about flagging time, etc.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+ B Bidding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“A” value: contract bid amount</a:t>
            </a:r>
          </a:p>
          <a:p>
            <a:r>
              <a:rPr lang="en-US" dirty="0" smtClean="0"/>
              <a:t>“B” value: flagging costs</a:t>
            </a:r>
          </a:p>
          <a:p>
            <a:pPr lvl="1"/>
            <a:r>
              <a:rPr lang="en-US" dirty="0" smtClean="0"/>
              <a:t>Number of days times set flagging daily rate</a:t>
            </a:r>
          </a:p>
          <a:p>
            <a:r>
              <a:rPr lang="en-US" dirty="0" smtClean="0"/>
              <a:t>Estimated Calendar days for flagging</a:t>
            </a:r>
          </a:p>
          <a:p>
            <a:pPr lvl="1"/>
            <a:r>
              <a:rPr lang="en-US" dirty="0" smtClean="0"/>
              <a:t>Guidelines in </a:t>
            </a:r>
            <a:r>
              <a:rPr lang="en-US" i="1" dirty="0" smtClean="0"/>
              <a:t>Special Provisions for Protection of RR Interest</a:t>
            </a:r>
            <a:r>
              <a:rPr lang="en-US" dirty="0" smtClean="0"/>
              <a:t>, aka, “RR notes”</a:t>
            </a:r>
          </a:p>
          <a:p>
            <a:pPr lvl="1"/>
            <a:r>
              <a:rPr lang="en-US" dirty="0" smtClean="0"/>
              <a:t>Multiple flaggers count as multiple days</a:t>
            </a:r>
          </a:p>
          <a:p>
            <a:r>
              <a:rPr lang="en-US" dirty="0" smtClean="0"/>
              <a:t>Daily Rate</a:t>
            </a:r>
          </a:p>
          <a:p>
            <a:pPr lvl="1"/>
            <a:r>
              <a:rPr lang="en-US" dirty="0" smtClean="0"/>
              <a:t>Found in </a:t>
            </a:r>
            <a:r>
              <a:rPr lang="en-US" i="1" dirty="0" smtClean="0"/>
              <a:t>Summary for KYTC Projects That Involve a Railroad</a:t>
            </a:r>
            <a:r>
              <a:rPr lang="en-US" dirty="0" smtClean="0"/>
              <a:t>, aka, “Project Summary Sheet” in proposal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KYTC Construction keeps track of days</a:t>
            </a:r>
          </a:p>
          <a:p>
            <a:r>
              <a:rPr lang="en-US" dirty="0" smtClean="0"/>
              <a:t>Change Orders may add to “B” value if justified</a:t>
            </a:r>
          </a:p>
          <a:p>
            <a:r>
              <a:rPr lang="en-US" dirty="0" smtClean="0"/>
              <a:t>If under “B” value, we pay Contractor</a:t>
            </a:r>
          </a:p>
          <a:p>
            <a:r>
              <a:rPr lang="en-US" dirty="0" smtClean="0"/>
              <a:t>If over “B” value, Contractor owes us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This Means For Inspector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7239000" cy="3657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Keep Track of Railroad Flagger’s Time</a:t>
            </a:r>
          </a:p>
          <a:p>
            <a:pPr lvl="1"/>
            <a:r>
              <a:rPr lang="en-US" dirty="0" smtClean="0"/>
              <a:t>Hours on site for each flagger</a:t>
            </a:r>
          </a:p>
          <a:p>
            <a:r>
              <a:rPr lang="en-US" dirty="0" smtClean="0"/>
              <a:t>Charge Day For Each Flagger Present 5 Hours Minimum</a:t>
            </a:r>
          </a:p>
          <a:p>
            <a:r>
              <a:rPr lang="en-US" dirty="0" smtClean="0"/>
              <a:t>Do Not Charge Day if Contractor Cannot Perform at Least 5 Hours of the Work That Necessitates Flagging</a:t>
            </a:r>
          </a:p>
          <a:p>
            <a:pPr lvl="1"/>
            <a:r>
              <a:rPr lang="en-US" dirty="0" smtClean="0"/>
              <a:t>Based on Weather, Seasonal, or Temperature Limitations</a:t>
            </a:r>
          </a:p>
          <a:p>
            <a:pPr lvl="1"/>
            <a:r>
              <a:rPr lang="en-US" dirty="0" smtClean="0"/>
              <a:t>Railroad will define when flagging is required and how many flaggers are required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This Means For Section Engineer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1396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Keep Record of Flagger Calendar Days</a:t>
            </a:r>
            <a:endParaRPr lang="en-US" dirty="0"/>
          </a:p>
          <a:p>
            <a:pPr lvl="1"/>
            <a:r>
              <a:rPr lang="en-US" dirty="0"/>
              <a:t>	</a:t>
            </a:r>
            <a:r>
              <a:rPr lang="en-US" dirty="0" smtClean="0"/>
              <a:t>When flagging operations started/ended</a:t>
            </a:r>
          </a:p>
          <a:p>
            <a:pPr lvl="1"/>
            <a:r>
              <a:rPr lang="en-US" dirty="0" smtClean="0"/>
              <a:t>Which days were charged or not charged and why</a:t>
            </a:r>
            <a:endParaRPr lang="en-US" dirty="0"/>
          </a:p>
          <a:p>
            <a:r>
              <a:rPr lang="en-US" dirty="0" smtClean="0"/>
              <a:t>Statements Will be Furnished Bi-Weekly</a:t>
            </a:r>
          </a:p>
          <a:p>
            <a:pPr lvl="1"/>
            <a:r>
              <a:rPr lang="en-US" dirty="0" smtClean="0"/>
              <a:t>Days charged for the period</a:t>
            </a:r>
          </a:p>
          <a:p>
            <a:pPr lvl="1"/>
            <a:r>
              <a:rPr lang="en-US" dirty="0" smtClean="0"/>
              <a:t>Total days charged through that date</a:t>
            </a:r>
          </a:p>
          <a:p>
            <a:pPr lvl="1"/>
            <a:r>
              <a:rPr lang="en-US" dirty="0" smtClean="0"/>
              <a:t>Number of days remaining</a:t>
            </a:r>
          </a:p>
          <a:p>
            <a:r>
              <a:rPr lang="en-US" dirty="0" smtClean="0"/>
              <a:t>Contractor Has 14 Days to Protest</a:t>
            </a:r>
          </a:p>
          <a:p>
            <a:pPr lvl="1"/>
            <a:r>
              <a:rPr lang="en-US" dirty="0" smtClean="0"/>
              <a:t>	Protest must be written and contain supporting evidence</a:t>
            </a:r>
          </a:p>
          <a:p>
            <a:pPr marL="548640" lvl="1" indent="-411480">
              <a:buClr>
                <a:schemeClr val="tx1">
                  <a:shade val="95000"/>
                </a:schemeClr>
              </a:buClr>
              <a:buSzPct val="65000"/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13960"/>
          </a:xfrm>
        </p:spPr>
        <p:txBody>
          <a:bodyPr>
            <a:normAutofit/>
          </a:bodyPr>
          <a:lstStyle/>
          <a:p>
            <a:r>
              <a:rPr lang="en-US" dirty="0" smtClean="0"/>
              <a:t>“B” Value May Be Increased by Change Order</a:t>
            </a:r>
          </a:p>
          <a:p>
            <a:pPr lvl="1"/>
            <a:r>
              <a:rPr lang="en-US" dirty="0" smtClean="0"/>
              <a:t>If the nature of the work requires extra flagging time</a:t>
            </a:r>
          </a:p>
          <a:p>
            <a:pPr lvl="1"/>
            <a:r>
              <a:rPr lang="en-US" dirty="0" smtClean="0"/>
              <a:t>It may not be reduced</a:t>
            </a:r>
          </a:p>
          <a:p>
            <a:r>
              <a:rPr lang="en-US" dirty="0" smtClean="0"/>
              <a:t>Pay Item </a:t>
            </a:r>
            <a:r>
              <a:rPr lang="en-US" dirty="0"/>
              <a:t>i</a:t>
            </a:r>
            <a:r>
              <a:rPr lang="en-US" dirty="0" smtClean="0"/>
              <a:t>s Railroad Flagging</a:t>
            </a:r>
          </a:p>
          <a:p>
            <a:pPr lvl="1"/>
            <a:r>
              <a:rPr lang="en-US" dirty="0" smtClean="0"/>
              <a:t>Pay Unit is Day</a:t>
            </a:r>
          </a:p>
          <a:p>
            <a:r>
              <a:rPr lang="en-US" dirty="0" smtClean="0"/>
              <a:t>If Calendar Days of Flagging &lt; “B”</a:t>
            </a:r>
          </a:p>
          <a:p>
            <a:pPr lvl="1"/>
            <a:r>
              <a:rPr lang="en-US" dirty="0" smtClean="0"/>
              <a:t>	Contractor is to be paid for remaining days (positive pay item) once Formal is received</a:t>
            </a:r>
          </a:p>
          <a:p>
            <a:r>
              <a:rPr lang="en-US" dirty="0" smtClean="0"/>
              <a:t>If Calendar Days of Flagging &gt; “B”</a:t>
            </a:r>
          </a:p>
          <a:p>
            <a:pPr lvl="1"/>
            <a:r>
              <a:rPr lang="en-US" dirty="0" smtClean="0"/>
              <a:t>	Contractor is to be charged for extra days (negative pay item) until Formal is received</a:t>
            </a:r>
          </a:p>
          <a:p>
            <a:pPr marL="548640" lvl="1" indent="-411480">
              <a:buClr>
                <a:schemeClr val="tx1">
                  <a:shade val="95000"/>
                </a:schemeClr>
              </a:buClr>
              <a:buSzPct val="65000"/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2A7B6F1E46774DBD5C7F1DD129BFD5" ma:contentTypeVersion="4" ma:contentTypeDescription="Create a new document." ma:contentTypeScope="" ma:versionID="15bd51e93a69a96024dcb2415bd3bf46">
  <xsd:schema xmlns:xsd="http://www.w3.org/2001/XMLSchema" xmlns:xs="http://www.w3.org/2001/XMLSchema" xmlns:p="http://schemas.microsoft.com/office/2006/metadata/properties" xmlns:ns1="http://schemas.microsoft.com/sharepoint/v3" xmlns:ns2="9c16dc54-5a24-4afd-a61c-664ec7eab416" targetNamespace="http://schemas.microsoft.com/office/2006/metadata/properties" ma:root="true" ma:fieldsID="a0860fcfb153a9e8d6d1856a0bd2c86a" ns1:_="" ns2:_="">
    <xsd:import namespace="http://schemas.microsoft.com/sharepoint/v3"/>
    <xsd:import namespace="9c16dc54-5a24-4afd-a61c-664ec7eab41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16dc54-5a24-4afd-a61c-664ec7eab41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06DFA3C-20E3-4074-9269-0847DA58EBA9}"/>
</file>

<file path=customXml/itemProps2.xml><?xml version="1.0" encoding="utf-8"?>
<ds:datastoreItem xmlns:ds="http://schemas.openxmlformats.org/officeDocument/2006/customXml" ds:itemID="{67A5A17B-E69D-44FE-A0B5-6C32AE802F2C}"/>
</file>

<file path=customXml/itemProps3.xml><?xml version="1.0" encoding="utf-8"?>
<ds:datastoreItem xmlns:ds="http://schemas.openxmlformats.org/officeDocument/2006/customXml" ds:itemID="{30D43226-83C4-4124-96F8-7E42A11B5236}"/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21815</TotalTime>
  <Words>377</Words>
  <Application>Microsoft Office PowerPoint</Application>
  <PresentationFormat>On-screen Show (4:3)</PresentationFormat>
  <Paragraphs>85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Apex</vt:lpstr>
      <vt:lpstr>Special Note for Railroad flagging “A+B” Bidding</vt:lpstr>
      <vt:lpstr>RR Flagging Background</vt:lpstr>
      <vt:lpstr>KYTC now pays for Flagging</vt:lpstr>
      <vt:lpstr>Example problems</vt:lpstr>
      <vt:lpstr>A + B Bidding</vt:lpstr>
      <vt:lpstr>Additional Details</vt:lpstr>
      <vt:lpstr>What This Means For Inspector</vt:lpstr>
      <vt:lpstr>What This Means For Section Engineer</vt:lpstr>
      <vt:lpstr>Payment</vt:lpstr>
      <vt:lpstr>Conclusion</vt:lpstr>
    </vt:vector>
  </TitlesOfParts>
  <Company>Commonwealth of Kentucky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Paving and the Inspector</dc:title>
  <dc:creator>Commonwealth Office of Technology</dc:creator>
  <cp:lastModifiedBy>DellTest</cp:lastModifiedBy>
  <cp:revision>337</cp:revision>
  <dcterms:created xsi:type="dcterms:W3CDTF">2011-04-06T14:54:08Z</dcterms:created>
  <dcterms:modified xsi:type="dcterms:W3CDTF">2014-03-04T13:36:04Z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0x010100112A7B6F1E46774DBD5C7F1DD129BFD5</vt:lpwstr>
  </property>
</Properties>
</file>